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5813425" y="6607175"/>
            <a:ext cx="28956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r>
              <a:rPr lang="en-US" sz="1400">
                <a:solidFill>
                  <a:srgbClr val="777777"/>
                </a:solidFill>
                <a:latin typeface="Arial Narrow" pitchFamily="34" charset="0"/>
              </a:rPr>
              <a:t> BUSINESS SENSITIVE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 flipH="1">
            <a:off x="8482013" y="6624638"/>
            <a:ext cx="56515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fld id="{E20CE27F-734B-4318-B7AC-05F35DCCAF9A}" type="slidenum">
              <a:rPr lang="en-US" sz="1100">
                <a:solidFill>
                  <a:srgbClr val="777777"/>
                </a:solidFill>
              </a:rPr>
              <a:pPr algn="r">
                <a:defRPr/>
              </a:pPr>
              <a:t>‹#›</a:t>
            </a:fld>
            <a:endParaRPr lang="en-US" sz="1100">
              <a:solidFill>
                <a:srgbClr val="777777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763" y="5710238"/>
            <a:ext cx="9151938" cy="752475"/>
            <a:chOff x="-3" y="3597"/>
            <a:chExt cx="5765" cy="474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-3" y="3597"/>
              <a:ext cx="1535" cy="16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535" y="0"/>
                </a:cxn>
                <a:cxn ang="0">
                  <a:pos x="1535" y="168"/>
                </a:cxn>
                <a:cxn ang="0">
                  <a:pos x="999" y="168"/>
                </a:cxn>
                <a:cxn ang="0">
                  <a:pos x="900" y="47"/>
                </a:cxn>
                <a:cxn ang="0">
                  <a:pos x="0" y="47"/>
                </a:cxn>
                <a:cxn ang="0">
                  <a:pos x="1" y="0"/>
                </a:cxn>
              </a:cxnLst>
              <a:rect l="0" t="0" r="r" b="b"/>
              <a:pathLst>
                <a:path w="1535" h="168">
                  <a:moveTo>
                    <a:pt x="1" y="0"/>
                  </a:moveTo>
                  <a:lnTo>
                    <a:pt x="1535" y="0"/>
                  </a:lnTo>
                  <a:lnTo>
                    <a:pt x="1535" y="168"/>
                  </a:lnTo>
                  <a:lnTo>
                    <a:pt x="999" y="168"/>
                  </a:lnTo>
                  <a:lnTo>
                    <a:pt x="900" y="47"/>
                  </a:lnTo>
                  <a:lnTo>
                    <a:pt x="0" y="4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5596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0" y="3777"/>
              <a:ext cx="1638" cy="2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9" y="0"/>
                </a:cxn>
                <a:cxn ang="0">
                  <a:pos x="1254" y="168"/>
                </a:cxn>
                <a:cxn ang="0">
                  <a:pos x="1638" y="168"/>
                </a:cxn>
                <a:cxn ang="0">
                  <a:pos x="1638" y="227"/>
                </a:cxn>
                <a:cxn ang="0">
                  <a:pos x="626" y="227"/>
                </a:cxn>
                <a:cxn ang="0">
                  <a:pos x="470" y="44"/>
                </a:cxn>
                <a:cxn ang="0">
                  <a:pos x="0" y="44"/>
                </a:cxn>
                <a:cxn ang="0">
                  <a:pos x="0" y="0"/>
                </a:cxn>
              </a:cxnLst>
              <a:rect l="0" t="0" r="r" b="b"/>
              <a:pathLst>
                <a:path w="1638" h="227">
                  <a:moveTo>
                    <a:pt x="0" y="0"/>
                  </a:moveTo>
                  <a:lnTo>
                    <a:pt x="1119" y="0"/>
                  </a:lnTo>
                  <a:lnTo>
                    <a:pt x="1254" y="168"/>
                  </a:lnTo>
                  <a:lnTo>
                    <a:pt x="1638" y="168"/>
                  </a:lnTo>
                  <a:lnTo>
                    <a:pt x="1638" y="227"/>
                  </a:lnTo>
                  <a:lnTo>
                    <a:pt x="626" y="227"/>
                  </a:lnTo>
                  <a:lnTo>
                    <a:pt x="470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B1E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0" y="3887"/>
              <a:ext cx="510" cy="1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" y="0"/>
                </a:cxn>
                <a:cxn ang="0">
                  <a:pos x="510" y="154"/>
                </a:cxn>
                <a:cxn ang="0">
                  <a:pos x="0" y="154"/>
                </a:cxn>
                <a:cxn ang="0">
                  <a:pos x="0" y="0"/>
                </a:cxn>
              </a:cxnLst>
              <a:rect l="0" t="0" r="r" b="b"/>
              <a:pathLst>
                <a:path w="510" h="154">
                  <a:moveTo>
                    <a:pt x="0" y="0"/>
                  </a:moveTo>
                  <a:lnTo>
                    <a:pt x="381" y="0"/>
                  </a:lnTo>
                  <a:lnTo>
                    <a:pt x="510" y="15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8025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1502" y="3597"/>
              <a:ext cx="1638" cy="1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8"/>
                </a:cxn>
                <a:cxn ang="0">
                  <a:pos x="1638" y="168"/>
                </a:cxn>
                <a:cxn ang="0">
                  <a:pos x="1638" y="23"/>
                </a:cxn>
                <a:cxn ang="0">
                  <a:pos x="391" y="23"/>
                </a:cxn>
                <a:cxn ang="0">
                  <a:pos x="373" y="0"/>
                </a:cxn>
                <a:cxn ang="0">
                  <a:pos x="0" y="0"/>
                </a:cxn>
              </a:cxnLst>
              <a:rect l="0" t="0" r="r" b="b"/>
              <a:pathLst>
                <a:path w="1638" h="168">
                  <a:moveTo>
                    <a:pt x="0" y="0"/>
                  </a:moveTo>
                  <a:lnTo>
                    <a:pt x="0" y="168"/>
                  </a:lnTo>
                  <a:lnTo>
                    <a:pt x="1638" y="168"/>
                  </a:lnTo>
                  <a:lnTo>
                    <a:pt x="1638" y="23"/>
                  </a:lnTo>
                  <a:lnTo>
                    <a:pt x="391" y="23"/>
                  </a:lnTo>
                  <a:lnTo>
                    <a:pt x="3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596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1683" y="3780"/>
              <a:ext cx="1452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52" y="0"/>
                </a:cxn>
                <a:cxn ang="0">
                  <a:pos x="1452" y="72"/>
                </a:cxn>
                <a:cxn ang="0">
                  <a:pos x="57" y="72"/>
                </a:cxn>
                <a:cxn ang="0">
                  <a:pos x="0" y="0"/>
                </a:cxn>
              </a:cxnLst>
              <a:rect l="0" t="0" r="r" b="b"/>
              <a:pathLst>
                <a:path w="1452" h="72">
                  <a:moveTo>
                    <a:pt x="0" y="0"/>
                  </a:moveTo>
                  <a:lnTo>
                    <a:pt x="1452" y="0"/>
                  </a:lnTo>
                  <a:lnTo>
                    <a:pt x="1452" y="72"/>
                  </a:lnTo>
                  <a:lnTo>
                    <a:pt x="57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1937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 userDrawn="1"/>
          </p:nvSpPr>
          <p:spPr bwMode="auto">
            <a:xfrm>
              <a:off x="1623" y="3942"/>
              <a:ext cx="1508" cy="12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63"/>
                </a:cxn>
                <a:cxn ang="0">
                  <a:pos x="350" y="63"/>
                </a:cxn>
                <a:cxn ang="0">
                  <a:pos x="404" y="129"/>
                </a:cxn>
                <a:cxn ang="0">
                  <a:pos x="1508" y="129"/>
                </a:cxn>
                <a:cxn ang="0">
                  <a:pos x="1508" y="0"/>
                </a:cxn>
                <a:cxn ang="0">
                  <a:pos x="0" y="2"/>
                </a:cxn>
              </a:cxnLst>
              <a:rect l="0" t="0" r="r" b="b"/>
              <a:pathLst>
                <a:path w="1508" h="129">
                  <a:moveTo>
                    <a:pt x="0" y="2"/>
                  </a:moveTo>
                  <a:lnTo>
                    <a:pt x="0" y="63"/>
                  </a:lnTo>
                  <a:lnTo>
                    <a:pt x="350" y="63"/>
                  </a:lnTo>
                  <a:lnTo>
                    <a:pt x="404" y="129"/>
                  </a:lnTo>
                  <a:lnTo>
                    <a:pt x="1508" y="129"/>
                  </a:lnTo>
                  <a:lnTo>
                    <a:pt x="150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2BB1E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3114" y="3620"/>
              <a:ext cx="1643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09" y="0"/>
                </a:cxn>
                <a:cxn ang="0">
                  <a:pos x="1004" y="234"/>
                </a:cxn>
                <a:cxn ang="0">
                  <a:pos x="1577" y="234"/>
                </a:cxn>
                <a:cxn ang="0">
                  <a:pos x="1595" y="246"/>
                </a:cxn>
                <a:cxn ang="0">
                  <a:pos x="1643" y="312"/>
                </a:cxn>
                <a:cxn ang="0">
                  <a:pos x="860" y="312"/>
                </a:cxn>
                <a:cxn ang="0">
                  <a:pos x="720" y="145"/>
                </a:cxn>
                <a:cxn ang="0">
                  <a:pos x="0" y="145"/>
                </a:cxn>
                <a:cxn ang="0">
                  <a:pos x="0" y="0"/>
                </a:cxn>
              </a:cxnLst>
              <a:rect l="0" t="0" r="r" b="b"/>
              <a:pathLst>
                <a:path w="1643" h="312">
                  <a:moveTo>
                    <a:pt x="0" y="0"/>
                  </a:moveTo>
                  <a:lnTo>
                    <a:pt x="809" y="0"/>
                  </a:lnTo>
                  <a:lnTo>
                    <a:pt x="1004" y="234"/>
                  </a:lnTo>
                  <a:lnTo>
                    <a:pt x="1577" y="234"/>
                  </a:lnTo>
                  <a:lnTo>
                    <a:pt x="1595" y="246"/>
                  </a:lnTo>
                  <a:lnTo>
                    <a:pt x="1643" y="312"/>
                  </a:lnTo>
                  <a:lnTo>
                    <a:pt x="860" y="312"/>
                  </a:lnTo>
                  <a:lnTo>
                    <a:pt x="720" y="145"/>
                  </a:lnTo>
                  <a:lnTo>
                    <a:pt x="0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596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>
              <a:off x="3125" y="3780"/>
              <a:ext cx="759" cy="7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99" y="0"/>
                </a:cxn>
                <a:cxn ang="0">
                  <a:pos x="759" y="71"/>
                </a:cxn>
                <a:cxn ang="0">
                  <a:pos x="0" y="72"/>
                </a:cxn>
                <a:cxn ang="0">
                  <a:pos x="1" y="0"/>
                </a:cxn>
              </a:cxnLst>
              <a:rect l="0" t="0" r="r" b="b"/>
              <a:pathLst>
                <a:path w="759" h="72">
                  <a:moveTo>
                    <a:pt x="1" y="0"/>
                  </a:moveTo>
                  <a:lnTo>
                    <a:pt x="699" y="0"/>
                  </a:lnTo>
                  <a:lnTo>
                    <a:pt x="759" y="71"/>
                  </a:lnTo>
                  <a:lnTo>
                    <a:pt x="0" y="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1937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3108" y="3942"/>
              <a:ext cx="1604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4" y="0"/>
                </a:cxn>
                <a:cxn ang="0">
                  <a:pos x="1604" y="59"/>
                </a:cxn>
                <a:cxn ang="0">
                  <a:pos x="480" y="59"/>
                </a:cxn>
                <a:cxn ang="0">
                  <a:pos x="537" y="128"/>
                </a:cxn>
                <a:cxn ang="0">
                  <a:pos x="5" y="128"/>
                </a:cxn>
                <a:cxn ang="0">
                  <a:pos x="0" y="0"/>
                </a:cxn>
              </a:cxnLst>
              <a:rect l="0" t="0" r="r" b="b"/>
              <a:pathLst>
                <a:path w="1604" h="128">
                  <a:moveTo>
                    <a:pt x="0" y="0"/>
                  </a:moveTo>
                  <a:lnTo>
                    <a:pt x="1604" y="0"/>
                  </a:lnTo>
                  <a:lnTo>
                    <a:pt x="1604" y="59"/>
                  </a:lnTo>
                  <a:lnTo>
                    <a:pt x="480" y="59"/>
                  </a:lnTo>
                  <a:lnTo>
                    <a:pt x="537" y="128"/>
                  </a:lnTo>
                  <a:lnTo>
                    <a:pt x="5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B1E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3989" y="3671"/>
              <a:ext cx="888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17" y="0"/>
                </a:cxn>
                <a:cxn ang="0">
                  <a:pos x="888" y="90"/>
                </a:cxn>
                <a:cxn ang="0">
                  <a:pos x="72" y="90"/>
                </a:cxn>
                <a:cxn ang="0">
                  <a:pos x="0" y="0"/>
                </a:cxn>
              </a:cxnLst>
              <a:rect l="0" t="0" r="r" b="b"/>
              <a:pathLst>
                <a:path w="888" h="90">
                  <a:moveTo>
                    <a:pt x="0" y="0"/>
                  </a:moveTo>
                  <a:lnTo>
                    <a:pt x="817" y="0"/>
                  </a:lnTo>
                  <a:lnTo>
                    <a:pt x="888" y="90"/>
                  </a:lnTo>
                  <a:lnTo>
                    <a:pt x="72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8025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29"/>
            <p:cNvSpPr>
              <a:spLocks/>
            </p:cNvSpPr>
            <p:nvPr userDrawn="1"/>
          </p:nvSpPr>
          <p:spPr bwMode="auto">
            <a:xfrm>
              <a:off x="4637" y="3866"/>
              <a:ext cx="1125" cy="6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125" y="0"/>
                </a:cxn>
                <a:cxn ang="0">
                  <a:pos x="1125" y="66"/>
                </a:cxn>
                <a:cxn ang="0">
                  <a:pos x="0" y="66"/>
                </a:cxn>
                <a:cxn ang="0">
                  <a:pos x="4" y="0"/>
                </a:cxn>
              </a:cxnLst>
              <a:rect l="0" t="0" r="r" b="b"/>
              <a:pathLst>
                <a:path w="1125" h="66">
                  <a:moveTo>
                    <a:pt x="4" y="0"/>
                  </a:moveTo>
                  <a:lnTo>
                    <a:pt x="1125" y="0"/>
                  </a:lnTo>
                  <a:lnTo>
                    <a:pt x="1125" y="66"/>
                  </a:lnTo>
                  <a:lnTo>
                    <a:pt x="0" y="6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5596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30"/>
            <p:cNvSpPr>
              <a:spLocks/>
            </p:cNvSpPr>
            <p:nvPr userDrawn="1"/>
          </p:nvSpPr>
          <p:spPr bwMode="auto">
            <a:xfrm>
              <a:off x="4698" y="3942"/>
              <a:ext cx="1062" cy="1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62" y="0"/>
                </a:cxn>
                <a:cxn ang="0">
                  <a:pos x="1062" y="122"/>
                </a:cxn>
                <a:cxn ang="0">
                  <a:pos x="485" y="122"/>
                </a:cxn>
                <a:cxn ang="0">
                  <a:pos x="431" y="59"/>
                </a:cxn>
                <a:cxn ang="0">
                  <a:pos x="0" y="59"/>
                </a:cxn>
                <a:cxn ang="0">
                  <a:pos x="0" y="0"/>
                </a:cxn>
              </a:cxnLst>
              <a:rect l="0" t="0" r="r" b="b"/>
              <a:pathLst>
                <a:path w="1062" h="122">
                  <a:moveTo>
                    <a:pt x="0" y="0"/>
                  </a:moveTo>
                  <a:lnTo>
                    <a:pt x="1062" y="0"/>
                  </a:lnTo>
                  <a:lnTo>
                    <a:pt x="1062" y="122"/>
                  </a:lnTo>
                  <a:lnTo>
                    <a:pt x="485" y="122"/>
                  </a:lnTo>
                  <a:lnTo>
                    <a:pt x="431" y="5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B1E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31"/>
            <p:cNvSpPr>
              <a:spLocks/>
            </p:cNvSpPr>
            <p:nvPr userDrawn="1"/>
          </p:nvSpPr>
          <p:spPr bwMode="auto">
            <a:xfrm>
              <a:off x="4824" y="3671"/>
              <a:ext cx="938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90"/>
                </a:cxn>
                <a:cxn ang="0">
                  <a:pos x="938" y="90"/>
                </a:cxn>
                <a:cxn ang="0">
                  <a:pos x="938" y="0"/>
                </a:cxn>
                <a:cxn ang="0">
                  <a:pos x="0" y="0"/>
                </a:cxn>
              </a:cxnLst>
              <a:rect l="0" t="0" r="r" b="b"/>
              <a:pathLst>
                <a:path w="938" h="90">
                  <a:moveTo>
                    <a:pt x="0" y="0"/>
                  </a:moveTo>
                  <a:lnTo>
                    <a:pt x="72" y="90"/>
                  </a:lnTo>
                  <a:lnTo>
                    <a:pt x="938" y="90"/>
                  </a:lnTo>
                  <a:lnTo>
                    <a:pt x="9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596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33"/>
            <p:cNvSpPr>
              <a:spLocks/>
            </p:cNvSpPr>
            <p:nvPr userDrawn="1"/>
          </p:nvSpPr>
          <p:spPr bwMode="auto">
            <a:xfrm>
              <a:off x="4221" y="3606"/>
              <a:ext cx="1541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51"/>
                </a:cxn>
                <a:cxn ang="0">
                  <a:pos x="1541" y="51"/>
                </a:cxn>
                <a:cxn ang="0">
                  <a:pos x="1541" y="0"/>
                </a:cxn>
                <a:cxn ang="0">
                  <a:pos x="0" y="0"/>
                </a:cxn>
              </a:cxnLst>
              <a:rect l="0" t="0" r="r" b="b"/>
              <a:pathLst>
                <a:path w="1541" h="51">
                  <a:moveTo>
                    <a:pt x="0" y="0"/>
                  </a:moveTo>
                  <a:lnTo>
                    <a:pt x="39" y="51"/>
                  </a:lnTo>
                  <a:lnTo>
                    <a:pt x="1541" y="51"/>
                  </a:lnTo>
                  <a:lnTo>
                    <a:pt x="15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1937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0" y="-9525"/>
            <a:ext cx="9153525" cy="1081088"/>
            <a:chOff x="0" y="-6"/>
            <a:chExt cx="5766" cy="681"/>
          </a:xfrm>
        </p:grpSpPr>
        <p:sp>
          <p:nvSpPr>
            <p:cNvPr id="22" name="Freeform 40"/>
            <p:cNvSpPr>
              <a:spLocks/>
            </p:cNvSpPr>
            <p:nvPr userDrawn="1"/>
          </p:nvSpPr>
          <p:spPr bwMode="auto">
            <a:xfrm>
              <a:off x="0" y="-6"/>
              <a:ext cx="5766" cy="681"/>
            </a:xfrm>
            <a:custGeom>
              <a:avLst/>
              <a:gdLst/>
              <a:ahLst/>
              <a:cxnLst>
                <a:cxn ang="0">
                  <a:pos x="0" y="201"/>
                </a:cxn>
                <a:cxn ang="0">
                  <a:pos x="3714" y="201"/>
                </a:cxn>
                <a:cxn ang="0">
                  <a:pos x="4160" y="679"/>
                </a:cxn>
                <a:cxn ang="0">
                  <a:pos x="5766" y="681"/>
                </a:cxn>
                <a:cxn ang="0">
                  <a:pos x="5762" y="5"/>
                </a:cxn>
                <a:cxn ang="0">
                  <a:pos x="0" y="0"/>
                </a:cxn>
                <a:cxn ang="0">
                  <a:pos x="0" y="201"/>
                </a:cxn>
              </a:cxnLst>
              <a:rect l="0" t="0" r="r" b="b"/>
              <a:pathLst>
                <a:path w="5766" h="681">
                  <a:moveTo>
                    <a:pt x="0" y="201"/>
                  </a:moveTo>
                  <a:lnTo>
                    <a:pt x="3714" y="201"/>
                  </a:lnTo>
                  <a:lnTo>
                    <a:pt x="4160" y="679"/>
                  </a:lnTo>
                  <a:lnTo>
                    <a:pt x="5766" y="681"/>
                  </a:lnTo>
                  <a:lnTo>
                    <a:pt x="5762" y="5"/>
                  </a:lnTo>
                  <a:lnTo>
                    <a:pt x="0" y="0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005596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3" name="Picture 41" descr="BUS-OForiginalrev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white">
            <a:xfrm>
              <a:off x="4249" y="187"/>
              <a:ext cx="1344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7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733425" y="3578225"/>
            <a:ext cx="7812088" cy="3841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7232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731838" y="2374900"/>
            <a:ext cx="7802562" cy="492125"/>
          </a:xfrm>
        </p:spPr>
        <p:txBody>
          <a:bodyPr anchor="b"/>
          <a:lstStyle>
            <a:lvl1pPr>
              <a:lnSpc>
                <a:spcPct val="95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Rectangle 15"/>
          <p:cNvSpPr>
            <a:spLocks noGrp="1" noChangeArrowheads="1"/>
          </p:cNvSpPr>
          <p:nvPr>
            <p:ph type="dt" sz="half" idx="10"/>
          </p:nvPr>
        </p:nvSpPr>
        <p:spPr>
          <a:xfrm>
            <a:off x="254000" y="6653213"/>
            <a:ext cx="2133600" cy="122237"/>
          </a:xfrm>
        </p:spPr>
        <p:txBody>
          <a:bodyPr/>
          <a:lstStyle>
            <a:lvl1pPr>
              <a:defRPr smtClean="0"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532813" cy="16281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377950"/>
            <a:ext cx="4189413" cy="161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563" y="1377950"/>
            <a:ext cx="4191000" cy="161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557213"/>
            <a:ext cx="2132013" cy="2433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0" y="557213"/>
            <a:ext cx="6248400" cy="2433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93688" y="557213"/>
            <a:ext cx="7456487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" y="1377950"/>
            <a:ext cx="8532813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4325" y="6511925"/>
            <a:ext cx="21336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rgbClr val="777777"/>
                </a:solidFill>
              </a:defRPr>
            </a:lvl1pPr>
          </a:lstStyle>
          <a:p>
            <a:fld id="{9C5605AD-9014-4838-98D7-CC63C568B6BF}" type="datetimeFigureOut">
              <a:rPr lang="en-US" smtClean="0"/>
              <a:t>7/16/2012</a:t>
            </a:fld>
            <a:endParaRPr lang="en-US"/>
          </a:p>
        </p:txBody>
      </p:sp>
      <p:sp>
        <p:nvSpPr>
          <p:cNvPr id="136204" name="Rectangle 12"/>
          <p:cNvSpPr>
            <a:spLocks noChangeArrowheads="1"/>
          </p:cNvSpPr>
          <p:nvPr/>
        </p:nvSpPr>
        <p:spPr bwMode="auto">
          <a:xfrm>
            <a:off x="5784850" y="6511925"/>
            <a:ext cx="28956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r>
              <a:rPr lang="en-US" sz="1200">
                <a:solidFill>
                  <a:srgbClr val="777777"/>
                </a:solidFill>
                <a:latin typeface="Arial Narrow" pitchFamily="34" charset="0"/>
              </a:rPr>
              <a:t> BUSINESS SENSITIVE</a:t>
            </a:r>
          </a:p>
        </p:txBody>
      </p:sp>
      <p:sp>
        <p:nvSpPr>
          <p:cNvPr id="136205" name="Rectangle 13"/>
          <p:cNvSpPr>
            <a:spLocks noChangeArrowheads="1"/>
          </p:cNvSpPr>
          <p:nvPr/>
        </p:nvSpPr>
        <p:spPr bwMode="auto">
          <a:xfrm flipH="1">
            <a:off x="8482013" y="6624638"/>
            <a:ext cx="56515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defRPr/>
            </a:pPr>
            <a:fld id="{170C031F-0D7F-4808-9103-9A7B3A0353FE}" type="slidenum">
              <a:rPr lang="en-US" sz="1100">
                <a:solidFill>
                  <a:srgbClr val="777777"/>
                </a:solidFill>
              </a:rPr>
              <a:pPr algn="r">
                <a:defRPr/>
              </a:pPr>
              <a:t>‹#›</a:t>
            </a:fld>
            <a:endParaRPr lang="en-US" sz="1100">
              <a:solidFill>
                <a:srgbClr val="777777"/>
              </a:solidFill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-9525" y="-3175"/>
            <a:ext cx="9163050" cy="595313"/>
            <a:chOff x="-6" y="-2"/>
            <a:chExt cx="5772" cy="375"/>
          </a:xfrm>
        </p:grpSpPr>
        <p:sp>
          <p:nvSpPr>
            <p:cNvPr id="136206" name="Freeform 14"/>
            <p:cNvSpPr>
              <a:spLocks/>
            </p:cNvSpPr>
            <p:nvPr userDrawn="1"/>
          </p:nvSpPr>
          <p:spPr bwMode="auto">
            <a:xfrm>
              <a:off x="-6" y="-2"/>
              <a:ext cx="5772" cy="375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4648" y="109"/>
                </a:cxn>
                <a:cxn ang="0">
                  <a:pos x="4891" y="375"/>
                </a:cxn>
                <a:cxn ang="0">
                  <a:pos x="5772" y="375"/>
                </a:cxn>
                <a:cxn ang="0">
                  <a:pos x="5766" y="0"/>
                </a:cxn>
                <a:cxn ang="0">
                  <a:pos x="0" y="2"/>
                </a:cxn>
                <a:cxn ang="0">
                  <a:pos x="0" y="109"/>
                </a:cxn>
              </a:cxnLst>
              <a:rect l="0" t="0" r="r" b="b"/>
              <a:pathLst>
                <a:path w="5772" h="375">
                  <a:moveTo>
                    <a:pt x="0" y="109"/>
                  </a:moveTo>
                  <a:lnTo>
                    <a:pt x="4648" y="109"/>
                  </a:lnTo>
                  <a:lnTo>
                    <a:pt x="4891" y="375"/>
                  </a:lnTo>
                  <a:lnTo>
                    <a:pt x="5772" y="375"/>
                  </a:lnTo>
                  <a:lnTo>
                    <a:pt x="5766" y="0"/>
                  </a:lnTo>
                  <a:lnTo>
                    <a:pt x="0" y="2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5596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038" name="Picture 15" descr="BUS-OForiginalrev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blackWhite">
            <a:xfrm>
              <a:off x="4934" y="102"/>
              <a:ext cx="749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14325" y="6686550"/>
            <a:ext cx="8493125" cy="79375"/>
            <a:chOff x="198" y="4212"/>
            <a:chExt cx="5350" cy="50"/>
          </a:xfrm>
        </p:grpSpPr>
        <p:sp>
          <p:nvSpPr>
            <p:cNvPr id="136208" name="AutoShape 16"/>
            <p:cNvSpPr>
              <a:spLocks noChangeArrowheads="1"/>
            </p:cNvSpPr>
            <p:nvPr userDrawn="1"/>
          </p:nvSpPr>
          <p:spPr bwMode="auto">
            <a:xfrm flipH="1">
              <a:off x="756" y="4214"/>
              <a:ext cx="561" cy="48"/>
            </a:xfrm>
            <a:prstGeom prst="parallelogram">
              <a:avLst>
                <a:gd name="adj" fmla="val 102049"/>
              </a:avLst>
            </a:prstGeom>
            <a:solidFill>
              <a:srgbClr val="B2BB1E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209" name="AutoShape 17"/>
            <p:cNvSpPr>
              <a:spLocks noChangeArrowheads="1"/>
            </p:cNvSpPr>
            <p:nvPr userDrawn="1"/>
          </p:nvSpPr>
          <p:spPr bwMode="auto">
            <a:xfrm flipH="1">
              <a:off x="198" y="4214"/>
              <a:ext cx="561" cy="48"/>
            </a:xfrm>
            <a:prstGeom prst="parallelogram">
              <a:avLst>
                <a:gd name="adj" fmla="val 91660"/>
              </a:avLst>
            </a:prstGeom>
            <a:solidFill>
              <a:srgbClr val="E3193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6210" name="AutoShape 18"/>
            <p:cNvSpPr>
              <a:spLocks noChangeArrowheads="1"/>
            </p:cNvSpPr>
            <p:nvPr userDrawn="1"/>
          </p:nvSpPr>
          <p:spPr bwMode="auto">
            <a:xfrm flipH="1">
              <a:off x="1308" y="4214"/>
              <a:ext cx="561" cy="48"/>
            </a:xfrm>
            <a:prstGeom prst="parallelogram">
              <a:avLst>
                <a:gd name="adj" fmla="val 99993"/>
              </a:avLst>
            </a:prstGeom>
            <a:solidFill>
              <a:srgbClr val="F58025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211" name="AutoShape 19"/>
            <p:cNvSpPr>
              <a:spLocks noChangeArrowheads="1"/>
            </p:cNvSpPr>
            <p:nvPr userDrawn="1"/>
          </p:nvSpPr>
          <p:spPr bwMode="auto">
            <a:xfrm flipH="1">
              <a:off x="1861" y="4212"/>
              <a:ext cx="3687" cy="49"/>
            </a:xfrm>
            <a:prstGeom prst="parallelogram">
              <a:avLst>
                <a:gd name="adj" fmla="val 114957"/>
              </a:avLst>
            </a:prstGeom>
            <a:solidFill>
              <a:srgbClr val="005596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Black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23495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accent1"/>
        </a:buClr>
        <a:buChar char="–"/>
        <a:defRPr sz="2400">
          <a:solidFill>
            <a:schemeClr val="tx1"/>
          </a:solidFill>
          <a:latin typeface="+mn-lt"/>
        </a:defRPr>
      </a:lvl2pPr>
      <a:lvl3pPr marL="868363" indent="-176213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accent1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3pPr>
      <a:lvl4pPr marL="1150938" indent="-168275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accent1"/>
        </a:buClr>
        <a:buFont typeface="Arial" charset="0"/>
        <a:buChar char="-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What is OSLN?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2813" cy="53368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Dustin A. Pyles, </a:t>
            </a:r>
            <a:r>
              <a:rPr lang="en-US" i="1" dirty="0" smtClean="0"/>
              <a:t>OSLN Director of Operations </a:t>
            </a:r>
          </a:p>
          <a:p>
            <a:r>
              <a:rPr lang="en-US" dirty="0" smtClean="0"/>
              <a:t>Before the Ohio STEM Learning Network (OSLN) </a:t>
            </a:r>
          </a:p>
          <a:p>
            <a:pPr lvl="1"/>
            <a:r>
              <a:rPr lang="en-US" dirty="0" smtClean="0"/>
              <a:t>2006;  Battelle, OSU, and </a:t>
            </a:r>
            <a:r>
              <a:rPr lang="en-US" dirty="0" err="1" smtClean="0"/>
              <a:t>Knowledgeworks</a:t>
            </a:r>
            <a:r>
              <a:rPr lang="en-US" dirty="0" smtClean="0"/>
              <a:t> start planning first STEM school in Ohio (Metro Early College HS)</a:t>
            </a:r>
          </a:p>
          <a:p>
            <a:pPr lvl="1"/>
            <a:r>
              <a:rPr lang="en-US" dirty="0" smtClean="0"/>
              <a:t>2007; OSU, Battelle, </a:t>
            </a:r>
            <a:r>
              <a:rPr lang="en-US" dirty="0" err="1" smtClean="0"/>
              <a:t>Knowledgeworks</a:t>
            </a:r>
            <a:r>
              <a:rPr lang="en-US" dirty="0" smtClean="0"/>
              <a:t> open Metro &amp; H.B. 119 allocated $13 million to establish STEM schools and Hubs in Ohio</a:t>
            </a:r>
          </a:p>
          <a:p>
            <a:pPr lvl="1"/>
            <a:r>
              <a:rPr lang="en-US" dirty="0" smtClean="0"/>
              <a:t>2008; the OSLN is created through support of Battelle, Ohio Business Roundtable, Governor and state legislature, which was the catalyst for additional support of the Gates Foundation.</a:t>
            </a:r>
          </a:p>
          <a:p>
            <a:pPr lvl="2"/>
            <a:r>
              <a:rPr lang="en-US" dirty="0" smtClean="0"/>
              <a:t>Battelle chosen to manage and support OSLN as the state’s public-private STEM education partner (3 schools open; 4 in design; &amp; 9-K-8 Programs of Excellence)</a:t>
            </a:r>
          </a:p>
        </p:txBody>
      </p:sp>
    </p:spTree>
    <p:extLst>
      <p:ext uri="{BB962C8B-B14F-4D97-AF65-F5344CB8AC3E}">
        <p14:creationId xmlns:p14="http://schemas.microsoft.com/office/powerpoint/2010/main" val="41246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What is OSLN?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532813" cy="5152180"/>
          </a:xfrm>
        </p:spPr>
        <p:txBody>
          <a:bodyPr/>
          <a:lstStyle/>
          <a:p>
            <a:r>
              <a:rPr lang="en-US" dirty="0"/>
              <a:t>2009; </a:t>
            </a:r>
            <a:r>
              <a:rPr lang="en-US" dirty="0" smtClean="0"/>
              <a:t>Ohio Governor &amp; legislature commit </a:t>
            </a:r>
            <a:r>
              <a:rPr lang="en-US" dirty="0"/>
              <a:t>$10 million to fund 5 more STEM schools in </a:t>
            </a:r>
            <a:r>
              <a:rPr lang="en-US" dirty="0" smtClean="0"/>
              <a:t>Ohio</a:t>
            </a:r>
            <a:endParaRPr lang="en-US" dirty="0"/>
          </a:p>
          <a:p>
            <a:pPr lvl="1"/>
            <a:r>
              <a:rPr lang="en-US" dirty="0" smtClean="0"/>
              <a:t>8 STEM schools established; 2 schools in design and 19 K-8 Programs of Excellence funded</a:t>
            </a:r>
          </a:p>
          <a:p>
            <a:pPr lvl="1"/>
            <a:r>
              <a:rPr lang="en-US" dirty="0" smtClean="0"/>
              <a:t>OSLN had five (5) regional STEM Hubs established to support the STEM platform schools and regional STEM initiatives, two (2) more were in design (NW and SE)</a:t>
            </a:r>
          </a:p>
          <a:p>
            <a:r>
              <a:rPr lang="en-US" dirty="0" smtClean="0"/>
              <a:t>2010; With seven (7) hubs established, OSLN continues to grow with the addition of two (2) more STEM schools</a:t>
            </a:r>
          </a:p>
          <a:p>
            <a:r>
              <a:rPr lang="en-US" dirty="0" smtClean="0"/>
              <a:t>2011; Evolution of the network to inspire other state networks – Battelle co-manages the TSIN </a:t>
            </a:r>
          </a:p>
        </p:txBody>
      </p:sp>
    </p:spTree>
    <p:extLst>
      <p:ext uri="{BB962C8B-B14F-4D97-AF65-F5344CB8AC3E}">
        <p14:creationId xmlns:p14="http://schemas.microsoft.com/office/powerpoint/2010/main" val="415825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347296"/>
            <a:ext cx="7456487" cy="830997"/>
          </a:xfrm>
        </p:spPr>
        <p:txBody>
          <a:bodyPr>
            <a:normAutofit/>
          </a:bodyPr>
          <a:lstStyle/>
          <a:p>
            <a:r>
              <a:rPr lang="en-US" dirty="0" smtClean="0"/>
              <a:t>Supporting Excellence in STEM Networks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8" t="21583" r="6636" b="23774"/>
          <a:stretch/>
        </p:blipFill>
        <p:spPr>
          <a:xfrm>
            <a:off x="270162" y="1208675"/>
            <a:ext cx="2168238" cy="122288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80" y="2057400"/>
            <a:ext cx="3232474" cy="1614828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6295" y="1114949"/>
            <a:ext cx="1676433" cy="94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826" y="3806506"/>
            <a:ext cx="3277947" cy="2115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921778"/>
            <a:ext cx="2156829" cy="66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19742"/>
            <a:ext cx="2642000" cy="3419058"/>
          </a:xfrm>
          <a:prstGeom prst="rect">
            <a:avLst/>
          </a:prstGeom>
        </p:spPr>
      </p:pic>
      <p:sp>
        <p:nvSpPr>
          <p:cNvPr id="21" name="Curved Up Arrow 20"/>
          <p:cNvSpPr/>
          <p:nvPr/>
        </p:nvSpPr>
        <p:spPr bwMode="auto">
          <a:xfrm>
            <a:off x="1143000" y="5105400"/>
            <a:ext cx="4442336" cy="1194920"/>
          </a:xfrm>
          <a:prstGeom prst="curvedUpArrow">
            <a:avLst/>
          </a:prstGeom>
          <a:gradFill rotWithShape="0">
            <a:gsLst>
              <a:gs pos="0">
                <a:schemeClr val="tx1"/>
              </a:gs>
              <a:gs pos="100000">
                <a:srgbClr val="D3DFF1"/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>
            <a:off x="2743200" y="948871"/>
            <a:ext cx="3810000" cy="1108529"/>
          </a:xfrm>
          <a:prstGeom prst="curvedDownArrow">
            <a:avLst/>
          </a:prstGeom>
          <a:gradFill rotWithShape="0">
            <a:gsLst>
              <a:gs pos="0">
                <a:schemeClr val="tx1"/>
              </a:gs>
              <a:gs pos="100000">
                <a:srgbClr val="D3DFF1"/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7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OSLN Inspires other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532813" cy="3816429"/>
          </a:xfrm>
        </p:spPr>
        <p:txBody>
          <a:bodyPr/>
          <a:lstStyle/>
          <a:p>
            <a:r>
              <a:rPr lang="en-US" dirty="0" smtClean="0"/>
              <a:t>Tennessee STEM Innovation Network </a:t>
            </a:r>
          </a:p>
          <a:p>
            <a:pPr lvl="1"/>
            <a:r>
              <a:rPr lang="en-US" dirty="0" smtClean="0"/>
              <a:t>Co-managed by Battelle and TN State Dept. of Education</a:t>
            </a:r>
          </a:p>
          <a:p>
            <a:pPr lvl="1"/>
            <a:r>
              <a:rPr lang="en-US" dirty="0" smtClean="0"/>
              <a:t>Rapid creation of hubs and schools </a:t>
            </a:r>
          </a:p>
          <a:p>
            <a:r>
              <a:rPr lang="en-US" dirty="0" smtClean="0"/>
              <a:t>Bill &amp; Melinda Gates Foundation support mobilizing STEM in four (4) additional states: </a:t>
            </a:r>
          </a:p>
          <a:p>
            <a:pPr lvl="1"/>
            <a:r>
              <a:rPr lang="en-US" dirty="0" smtClean="0"/>
              <a:t>California, New York, North Carolina and Texas</a:t>
            </a:r>
          </a:p>
          <a:p>
            <a:r>
              <a:rPr lang="en-US" dirty="0" err="1" smtClean="0"/>
              <a:t>STEMx</a:t>
            </a:r>
            <a:r>
              <a:rPr lang="en-US" dirty="0"/>
              <a:t> </a:t>
            </a:r>
            <a:r>
              <a:rPr lang="en-US" dirty="0" smtClean="0"/>
              <a:t>(multi-state network) </a:t>
            </a:r>
          </a:p>
          <a:p>
            <a:pPr lvl="1"/>
            <a:r>
              <a:rPr lang="en-US" dirty="0" smtClean="0"/>
              <a:t>11 states to 13 states participating </a:t>
            </a:r>
          </a:p>
        </p:txBody>
      </p:sp>
    </p:spTree>
    <p:extLst>
      <p:ext uri="{BB962C8B-B14F-4D97-AF65-F5344CB8AC3E}">
        <p14:creationId xmlns:p14="http://schemas.microsoft.com/office/powerpoint/2010/main" val="1537713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Current OSLN Initiatives – 2012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858250" cy="5213735"/>
          </a:xfrm>
        </p:spPr>
        <p:txBody>
          <a:bodyPr/>
          <a:lstStyle/>
          <a:p>
            <a:r>
              <a:rPr lang="en-US" b="1" dirty="0" smtClean="0"/>
              <a:t>Race to the Top (</a:t>
            </a:r>
            <a:r>
              <a:rPr lang="en-US" b="1" dirty="0" err="1" smtClean="0"/>
              <a:t>RttT</a:t>
            </a:r>
            <a:r>
              <a:rPr lang="en-US" b="1" dirty="0" smtClean="0"/>
              <a:t>) Contract with State of Ohio</a:t>
            </a:r>
          </a:p>
          <a:p>
            <a:pPr lvl="1"/>
            <a:r>
              <a:rPr lang="en-US" dirty="0" smtClean="0"/>
              <a:t>8 Regional STEM &amp; ECHS/STEM Training Centers</a:t>
            </a:r>
          </a:p>
          <a:p>
            <a:pPr lvl="1"/>
            <a:r>
              <a:rPr lang="en-US" dirty="0" smtClean="0"/>
              <a:t>Supporting STEM in lowest-achieving &amp; innovative schools </a:t>
            </a:r>
          </a:p>
          <a:p>
            <a:pPr lvl="1"/>
            <a:r>
              <a:rPr lang="en-US" dirty="0" smtClean="0"/>
              <a:t>Spreading effective STEM instructional practices to pre- and in-service educators </a:t>
            </a:r>
          </a:p>
          <a:p>
            <a:r>
              <a:rPr lang="en-US" b="1" dirty="0" smtClean="0"/>
              <a:t>College Ready Tools (CRTs) – Literacy Design Collaborative (LDC) network deployment</a:t>
            </a:r>
          </a:p>
          <a:p>
            <a:pPr lvl="1"/>
            <a:r>
              <a:rPr lang="en-US" dirty="0" smtClean="0"/>
              <a:t>OH (Phase 1); TX (Phase 2) NY&amp; NC(Phase 3) </a:t>
            </a:r>
          </a:p>
          <a:p>
            <a:pPr lvl="1"/>
            <a:r>
              <a:rPr lang="en-US" dirty="0" smtClean="0"/>
              <a:t>Currently fully implementing in 2 Ohio Schools and training 6 additional schools – 7 fully and 13 training in one year. </a:t>
            </a:r>
          </a:p>
          <a:p>
            <a:pPr lvl="1"/>
            <a:r>
              <a:rPr lang="en-US" dirty="0" smtClean="0"/>
              <a:t>Planning to implement in 3 TX schools; with 10 training in one year. 	</a:t>
            </a:r>
          </a:p>
        </p:txBody>
      </p:sp>
    </p:spTree>
    <p:extLst>
      <p:ext uri="{BB962C8B-B14F-4D97-AF65-F5344CB8AC3E}">
        <p14:creationId xmlns:p14="http://schemas.microsoft.com/office/powerpoint/2010/main" val="65338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Current OSLN Initiatives – 2012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532813" cy="4007251"/>
          </a:xfrm>
        </p:spPr>
        <p:txBody>
          <a:bodyPr/>
          <a:lstStyle/>
          <a:p>
            <a:r>
              <a:rPr lang="en-US" dirty="0" smtClean="0"/>
              <a:t>Supporting TSIN’s growth – hub and STEM school creation</a:t>
            </a:r>
          </a:p>
          <a:p>
            <a:r>
              <a:rPr lang="en-US" dirty="0" smtClean="0"/>
              <a:t>Providing technical assistance and professional development to emerging STEM programs in Ohio</a:t>
            </a:r>
          </a:p>
          <a:p>
            <a:r>
              <a:rPr lang="en-US" dirty="0" smtClean="0"/>
              <a:t>Advocating at state, regional and local levels for policy and partnerships that foster learning environments that allow STEM education and learning to grow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9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8" y="555045"/>
            <a:ext cx="7456487" cy="415498"/>
          </a:xfrm>
        </p:spPr>
        <p:txBody>
          <a:bodyPr/>
          <a:lstStyle/>
          <a:p>
            <a:r>
              <a:rPr lang="en-US" dirty="0" smtClean="0"/>
              <a:t>Why does OSLN do it?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7950"/>
            <a:ext cx="8782050" cy="5059847"/>
          </a:xfrm>
        </p:spPr>
        <p:txBody>
          <a:bodyPr/>
          <a:lstStyle/>
          <a:p>
            <a:r>
              <a:rPr lang="en-US" sz="2400" dirty="0" smtClean="0"/>
              <a:t>OSLN created to support the development and startup of STEM platform schools in Ohio.</a:t>
            </a:r>
          </a:p>
          <a:p>
            <a:r>
              <a:rPr lang="en-US" sz="2400" dirty="0" smtClean="0"/>
              <a:t>Ohio STEM schools created to be demonstration sites.</a:t>
            </a:r>
          </a:p>
          <a:p>
            <a:r>
              <a:rPr lang="en-US" sz="2400" dirty="0" smtClean="0"/>
              <a:t>Ohio Regional Hubs created to support platform schools and regional STEM efforts.</a:t>
            </a:r>
          </a:p>
          <a:p>
            <a:r>
              <a:rPr lang="en-US" sz="2400" dirty="0" smtClean="0"/>
              <a:t>Regional STEM Training Centers created to provide a vehicle for the STEM platform schools and Regional Hubs to spread effective and proven STEM practices to other educators. 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OSLN has evolved from a network that primarily assists in the startup and design implementation of STEM schools to a network that spreads effective STEM best practices throughout the state and other states.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44903331"/>
      </p:ext>
    </p:extLst>
  </p:cSld>
  <p:clrMapOvr>
    <a:masterClrMapping/>
  </p:clrMapOvr>
</p:sld>
</file>

<file path=ppt/theme/theme1.xml><?xml version="1.0" encoding="utf-8"?>
<a:theme xmlns:a="http://schemas.openxmlformats.org/drawingml/2006/main" name="Battelle ppt theme">
  <a:themeElements>
    <a:clrScheme name="BBran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005596"/>
      </a:accent1>
      <a:accent2>
        <a:srgbClr val="B2BB1E"/>
      </a:accent2>
      <a:accent3>
        <a:srgbClr val="E31937"/>
      </a:accent3>
      <a:accent4>
        <a:srgbClr val="F58025"/>
      </a:accent4>
      <a:accent5>
        <a:srgbClr val="6E2A8D"/>
      </a:accent5>
      <a:accent6>
        <a:srgbClr val="455560"/>
      </a:accent6>
      <a:hlink>
        <a:srgbClr val="005596"/>
      </a:hlink>
      <a:folHlink>
        <a:srgbClr val="6E2A8D"/>
      </a:folHlink>
    </a:clrScheme>
    <a:fontScheme name="defaul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D3DFF1">
                <a:gamma/>
                <a:tint val="33333"/>
                <a:invGamma/>
              </a:srgbClr>
            </a:gs>
            <a:gs pos="100000">
              <a:srgbClr val="D3DFF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D3DFF1">
                <a:gamma/>
                <a:tint val="33333"/>
                <a:invGamma/>
              </a:srgbClr>
            </a:gs>
            <a:gs pos="100000">
              <a:srgbClr val="D3DFF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3">
        <a:dk1>
          <a:srgbClr val="000000"/>
        </a:dk1>
        <a:lt1>
          <a:srgbClr val="FFFFFF"/>
        </a:lt1>
        <a:dk2>
          <a:srgbClr val="043254"/>
        </a:dk2>
        <a:lt2>
          <a:srgbClr val="333333"/>
        </a:lt2>
        <a:accent1>
          <a:srgbClr val="E3E9ED"/>
        </a:accent1>
        <a:accent2>
          <a:srgbClr val="054471"/>
        </a:accent2>
        <a:accent3>
          <a:srgbClr val="FFFFFF"/>
        </a:accent3>
        <a:accent4>
          <a:srgbClr val="000000"/>
        </a:accent4>
        <a:accent5>
          <a:srgbClr val="EFF2F4"/>
        </a:accent5>
        <a:accent6>
          <a:srgbClr val="043D66"/>
        </a:accent6>
        <a:hlink>
          <a:srgbClr val="7E2A54"/>
        </a:hlink>
        <a:folHlink>
          <a:srgbClr val="008B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4">
        <a:dk1>
          <a:srgbClr val="000000"/>
        </a:dk1>
        <a:lt1>
          <a:srgbClr val="FFFFFF"/>
        </a:lt1>
        <a:dk2>
          <a:srgbClr val="455560"/>
        </a:dk2>
        <a:lt2>
          <a:srgbClr val="333333"/>
        </a:lt2>
        <a:accent1>
          <a:srgbClr val="BACDE8"/>
        </a:accent1>
        <a:accent2>
          <a:srgbClr val="005596"/>
        </a:accent2>
        <a:accent3>
          <a:srgbClr val="FFFFFF"/>
        </a:accent3>
        <a:accent4>
          <a:srgbClr val="000000"/>
        </a:accent4>
        <a:accent5>
          <a:srgbClr val="D9E3F2"/>
        </a:accent5>
        <a:accent6>
          <a:srgbClr val="004C87"/>
        </a:accent6>
        <a:hlink>
          <a:srgbClr val="F58025"/>
        </a:hlink>
        <a:folHlink>
          <a:srgbClr val="B2BB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15">
        <a:dk1>
          <a:srgbClr val="000000"/>
        </a:dk1>
        <a:lt1>
          <a:srgbClr val="FFFFFF"/>
        </a:lt1>
        <a:dk2>
          <a:srgbClr val="000000"/>
        </a:dk2>
        <a:lt2>
          <a:srgbClr val="455560"/>
        </a:lt2>
        <a:accent1>
          <a:srgbClr val="BACDE8"/>
        </a:accent1>
        <a:accent2>
          <a:srgbClr val="005596"/>
        </a:accent2>
        <a:accent3>
          <a:srgbClr val="FFFFFF"/>
        </a:accent3>
        <a:accent4>
          <a:srgbClr val="000000"/>
        </a:accent4>
        <a:accent5>
          <a:srgbClr val="D9E3F2"/>
        </a:accent5>
        <a:accent6>
          <a:srgbClr val="004C87"/>
        </a:accent6>
        <a:hlink>
          <a:srgbClr val="F58025"/>
        </a:hlink>
        <a:folHlink>
          <a:srgbClr val="B2BB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Battelle ppt theme</Template>
  <TotalTime>1495</TotalTime>
  <Words>573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Battelle ppt theme</vt:lpstr>
      <vt:lpstr>What is OSLN? </vt:lpstr>
      <vt:lpstr>What is OSLN? (con’t)</vt:lpstr>
      <vt:lpstr>Supporting Excellence in STEM Networks</vt:lpstr>
      <vt:lpstr>OSLN Inspires other States</vt:lpstr>
      <vt:lpstr>Current OSLN Initiatives – 2012  </vt:lpstr>
      <vt:lpstr>Current OSLN Initiatives – 2012 </vt:lpstr>
      <vt:lpstr>Why does OSLN do it?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Excellence in STEM Networks</dc:title>
  <dc:creator>dpyles</dc:creator>
  <cp:lastModifiedBy>dpyles</cp:lastModifiedBy>
  <cp:revision>12</cp:revision>
  <dcterms:created xsi:type="dcterms:W3CDTF">2012-07-16T16:25:49Z</dcterms:created>
  <dcterms:modified xsi:type="dcterms:W3CDTF">2012-07-17T17:20:53Z</dcterms:modified>
</cp:coreProperties>
</file>